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77" r:id="rId11"/>
    <p:sldId id="284" r:id="rId12"/>
    <p:sldId id="271" r:id="rId13"/>
    <p:sldId id="268" r:id="rId14"/>
    <p:sldId id="267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FE24D-A9DA-404E-BC3B-8A576C22FF4E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F04AB-738C-434B-A68A-2A51E832CB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F04AB-738C-434B-A68A-2A51E832CB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6744B74-1983-4E05-8150-E7071EA2F946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06CB89-DF71-4540-B2EE-A8D7D885B0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828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+mn-lt"/>
              </a:rPr>
              <a:t>Формирование познавательного интереса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и творческой деятельности младших школьников на уроках окружающего мира</a:t>
            </a:r>
            <a:endParaRPr lang="ru-RU" sz="3200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4725144"/>
            <a:ext cx="8319298" cy="18722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Семинар для </a:t>
            </a:r>
            <a:r>
              <a:rPr lang="ru-RU" sz="2400" dirty="0" smtClean="0">
                <a:solidFill>
                  <a:schemeClr val="tx1"/>
                </a:solidFill>
              </a:rPr>
              <a:t>руководителей </a:t>
            </a:r>
            <a:r>
              <a:rPr lang="ru-RU" sz="2400" smtClean="0">
                <a:solidFill>
                  <a:schemeClr val="tx1"/>
                </a:solidFill>
              </a:rPr>
              <a:t>ШМО начальных классов </a:t>
            </a:r>
            <a:r>
              <a:rPr lang="ru-RU" sz="2400" dirty="0" smtClean="0">
                <a:solidFill>
                  <a:schemeClr val="tx1"/>
                </a:solidFill>
              </a:rPr>
              <a:t>Сергиево-Посадского городского округа 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20.02.2020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3265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МБОУ «</a:t>
            </a:r>
            <a:r>
              <a:rPr lang="ru-RU" sz="2400" dirty="0" err="1" smtClean="0"/>
              <a:t>Краснозаводская</a:t>
            </a:r>
            <a:r>
              <a:rPr lang="ru-RU" sz="2400" dirty="0" smtClean="0"/>
              <a:t> средняя общеобразовательная школа №1»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Существуют и другие приемы формирования познавательного интереса: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«Перевертыш»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«Лови ошибку»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«Осколки»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«Реставрация»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«Случайность»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«Вопрос к тексту»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err="1" smtClean="0"/>
              <a:t>Фактологический</a:t>
            </a:r>
            <a:r>
              <a:rPr lang="ru-RU" sz="2800" dirty="0" smtClean="0"/>
              <a:t> диктант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Щадящий опрос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Домашние задания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направленные на закрепление знаний и умений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направленные на систематизацию изученного материала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направленные на развитие умения выполнять такие логические операции, как анализ, сравнение, классификация, обобщение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на применение знаний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направленные на подготовку к восприятию материала следующего урока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задания творческого характера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80728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Проектная деятельность способствует формированию ключевых компетентностей </a:t>
            </a:r>
            <a:r>
              <a:rPr lang="ru-RU" sz="3200" dirty="0" smtClean="0"/>
              <a:t>обучающихся</a:t>
            </a:r>
            <a:r>
              <a:rPr lang="ru-RU" sz="3200" dirty="0"/>
              <a:t>, подготовки их к реальным условиям </a:t>
            </a:r>
            <a:r>
              <a:rPr lang="ru-RU" sz="3200" dirty="0" smtClean="0"/>
              <a:t>жизнедеятельности, </a:t>
            </a:r>
          </a:p>
          <a:p>
            <a:pPr algn="ctr"/>
            <a:r>
              <a:rPr lang="ru-RU" sz="3200" dirty="0" smtClean="0"/>
              <a:t>выводит </a:t>
            </a:r>
            <a:r>
              <a:rPr lang="ru-RU" sz="3200" dirty="0"/>
              <a:t>процесс обучения и воспитания из стен школы в окружающий </a:t>
            </a:r>
            <a:r>
              <a:rPr lang="ru-RU" sz="3200" dirty="0" smtClean="0"/>
              <a:t>мир.</a:t>
            </a:r>
            <a:endParaRPr lang="ru-RU" sz="3200" dirty="0"/>
          </a:p>
        </p:txBody>
      </p:sp>
      <p:pic>
        <p:nvPicPr>
          <p:cNvPr id="9" name="Рисунок 8" descr="IMG_20190514_12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784" y="256338"/>
            <a:ext cx="8460432" cy="6345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Способствует развитию познавательной активности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и творчеству обучающихся внеурочная деятельность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2204864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предметные недели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лекции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беседы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олимпиады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познавательные игры и викторины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конкурсы рисунков и плакатов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выпуск стенгазет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экскурсии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проекты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опыты и наблюдения</a:t>
            </a:r>
            <a:endParaRPr lang="ru-RU" sz="2400" dirty="0"/>
          </a:p>
        </p:txBody>
      </p:sp>
      <p:pic>
        <p:nvPicPr>
          <p:cNvPr id="5" name="Рисунок 4" descr="attachment.png"/>
          <p:cNvPicPr>
            <a:picLocks noChangeAspect="1"/>
          </p:cNvPicPr>
          <p:nvPr/>
        </p:nvPicPr>
        <p:blipFill>
          <a:blip r:embed="rId2" cstate="print"/>
          <a:srcRect t="17451" b="31100"/>
          <a:stretch>
            <a:fillRect/>
          </a:stretch>
        </p:blipFill>
        <p:spPr>
          <a:xfrm>
            <a:off x="575556" y="687478"/>
            <a:ext cx="7992888" cy="548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7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548" y="404664"/>
            <a:ext cx="8136904" cy="610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7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734906" y="1151748"/>
            <a:ext cx="5976665" cy="4482498"/>
          </a:xfrm>
          <a:prstGeom prst="rect">
            <a:avLst/>
          </a:prstGeom>
        </p:spPr>
      </p:pic>
      <p:pic>
        <p:nvPicPr>
          <p:cNvPr id="8" name="Рисунок 7" descr="IMG_73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621580" y="1151748"/>
            <a:ext cx="5976664" cy="4482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3548" y="1628800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Знания</a:t>
            </a:r>
            <a:r>
              <a:rPr lang="ru-RU" sz="3200" b="1" i="1" dirty="0"/>
              <a:t>, даваемые детям насильно, душат </a:t>
            </a:r>
            <a:r>
              <a:rPr lang="ru-RU" sz="3200" b="1" i="1" dirty="0" smtClean="0"/>
              <a:t>разум. </a:t>
            </a:r>
          </a:p>
          <a:p>
            <a:pPr algn="ctr"/>
            <a:r>
              <a:rPr lang="ru-RU" sz="3200" b="1" i="1" dirty="0" smtClean="0"/>
              <a:t>Задача </a:t>
            </a:r>
            <a:r>
              <a:rPr lang="ru-RU" sz="3200" b="1" i="1" dirty="0"/>
              <a:t>каждого учителя — совершенствовать, варьировать формы, методы, приёмы и способы работы так, чтобы детям было интересно учиться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572" y="1659285"/>
            <a:ext cx="7704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Выпускник начальной школы — это человек любознательный, интересующийся, активно познающий мир; умеющий учиться, способный к организации собственной деятельности. 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628800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Познавательная деятельность </a:t>
            </a:r>
            <a:r>
              <a:rPr lang="ru-RU" sz="2800" dirty="0"/>
              <a:t>— это активное изучение человеком окружающей действительности, </a:t>
            </a:r>
            <a:endParaRPr lang="ru-RU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процессе которого индивид приобретает знания, познаёт законы существования окружающего мира и учится не только взаимодействовать с ним, </a:t>
            </a:r>
            <a:r>
              <a:rPr lang="ru-RU" sz="2800" dirty="0" smtClean="0"/>
              <a:t>но </a:t>
            </a:r>
            <a:r>
              <a:rPr lang="ru-RU" sz="2800" dirty="0"/>
              <a:t>и целенаправленно воздействовать на </a:t>
            </a:r>
            <a:r>
              <a:rPr lang="ru-RU" sz="2800" dirty="0" smtClean="0"/>
              <a:t>него.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548" y="1443841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 Развитие познавательной активности </a:t>
            </a:r>
            <a:r>
              <a:rPr lang="ru-RU" sz="2800" dirty="0" smtClean="0"/>
              <a:t>обучающихся </a:t>
            </a:r>
            <a:r>
              <a:rPr lang="ru-RU" sz="2800" dirty="0"/>
              <a:t>на уроках окружающего мира может происходить по двум основным направлениям. С одной стороны, этому способствует само содержание учебного предмета. </a:t>
            </a:r>
            <a:endParaRPr lang="ru-RU" sz="2800" dirty="0" smtClean="0"/>
          </a:p>
          <a:p>
            <a:pPr algn="ctr"/>
            <a:r>
              <a:rPr lang="ru-RU" sz="2800" dirty="0" smtClean="0"/>
              <a:t>С </a:t>
            </a:r>
            <a:r>
              <a:rPr lang="ru-RU" sz="2800" dirty="0"/>
              <a:t>другой стороны, развитие происходит путём определённой организации познавательной деятельности учащихся.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24936" cy="4187952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уроки-соревнования</a:t>
            </a:r>
          </a:p>
          <a:p>
            <a:r>
              <a:rPr lang="ru-RU" sz="2400" dirty="0" smtClean="0"/>
              <a:t>уроки — КВН («Животные нашего края») </a:t>
            </a:r>
          </a:p>
          <a:p>
            <a:r>
              <a:rPr lang="ru-RU" sz="2400" dirty="0" smtClean="0"/>
              <a:t>уроки — творческие отчёты </a:t>
            </a:r>
          </a:p>
          <a:p>
            <a:r>
              <a:rPr lang="ru-RU" sz="2400" dirty="0" smtClean="0"/>
              <a:t>уроки-конкурсы </a:t>
            </a:r>
          </a:p>
          <a:p>
            <a:r>
              <a:rPr lang="ru-RU" sz="2400" dirty="0" smtClean="0"/>
              <a:t>уроки-обобщения </a:t>
            </a:r>
          </a:p>
          <a:p>
            <a:r>
              <a:rPr lang="ru-RU" sz="2400" dirty="0" smtClean="0"/>
              <a:t>уроки-игры («Поле чудес», «Крестики-нолики») </a:t>
            </a:r>
          </a:p>
          <a:p>
            <a:r>
              <a:rPr lang="ru-RU" sz="2400" dirty="0" smtClean="0"/>
              <a:t>уроки-экскурсии («В гости к осени», «Наша школа») </a:t>
            </a:r>
          </a:p>
          <a:p>
            <a:r>
              <a:rPr lang="ru-RU" sz="2400" dirty="0" smtClean="0"/>
              <a:t>уроки-путешествия («Путешествие по природным зонам России») </a:t>
            </a:r>
          </a:p>
          <a:p>
            <a:r>
              <a:rPr lang="ru-RU" sz="2400" dirty="0" smtClean="0"/>
              <a:t>интегрированные уроки и многие другие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6672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Формы проведения уроков окружающего мира</a:t>
            </a:r>
            <a:endParaRPr lang="ru-RU" sz="3200" b="1" dirty="0"/>
          </a:p>
        </p:txBody>
      </p:sp>
      <p:pic>
        <p:nvPicPr>
          <p:cNvPr id="6" name="Рисунок 5" descr="IMG_2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64896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136904" cy="610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Ценным средством развития познавательной активности детей является игра</a:t>
            </a:r>
            <a:endParaRPr lang="ru-RU" sz="2800" b="1" dirty="0"/>
          </a:p>
        </p:txBody>
      </p:sp>
      <p:sp>
        <p:nvSpPr>
          <p:cNvPr id="39938" name="AutoShape 2" descr="https://apf.mail.ru/cgi-bin/readmsg?id=15812511371532143100;0;1&amp;exif=1&amp;full=1&amp;x-email=mary--kitty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apf.mail.ru/cgi-bin/readmsg?id=15812511371532143100;0;1&amp;exif=1&amp;full=1&amp;x-email=mary--kitty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IMG_1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381642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2305616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дидактическая игра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сюжетно-ролевая игра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учебно-ролевая игра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800" dirty="0" smtClean="0"/>
              <a:t>игра «</a:t>
            </a:r>
            <a:r>
              <a:rPr lang="ru-RU" sz="2800" dirty="0" err="1" smtClean="0"/>
              <a:t>Да-нет</a:t>
            </a:r>
            <a:r>
              <a:rPr lang="ru-RU" sz="2800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" y="404664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 Способствует развитию познавательной активности </a:t>
            </a:r>
            <a:r>
              <a:rPr lang="ru-RU" sz="2800" b="1" dirty="0" smtClean="0"/>
              <a:t>широкое </a:t>
            </a:r>
            <a:r>
              <a:rPr lang="ru-RU" sz="2800" b="1" dirty="0"/>
              <a:t>применение проблемно-задачного подхода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изучении темы «Природные зоны России» можно предложить учащимся решить такую изобретательскую задачу: </a:t>
            </a:r>
          </a:p>
          <a:p>
            <a:pPr algn="just"/>
            <a:r>
              <a:rPr lang="ru-RU" sz="2400" i="1" dirty="0" smtClean="0"/>
              <a:t>Бывает, хозяин ледяных пустынь — белый медведь — приходит к людям в гости, ведь вокруг человеческих жилищ круглый год аппетитный запах. Но не всегда этот гость для человека безопасен. Но не убивать же белого медведя только за то, что он в гости без приглашения ходит. Что же делать людям, если медведь забредёт к ним в гости? 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</a:t>
            </a:r>
            <a:r>
              <a:rPr lang="ru-RU" sz="2800" b="1" dirty="0" smtClean="0"/>
              <a:t>ексты-описания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фенологические </a:t>
            </a:r>
            <a:r>
              <a:rPr lang="ru-RU" sz="2800" b="1" dirty="0"/>
              <a:t>рассказы с ошибками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«На дворе стоял октябрь. Рано утром я вышел из дома. Мне очень хотелось посмотреть, что сейчас в лесу делается. Я шёл по шелковистой зелёной траве, на которой блестели капли дождя. В лесу было необыкновенно тихо. Далеко видно в лесу, а всё потому, что листья опадают с деревьев. Бесшумно падают жёлтые, красные, бурые листочки на землю и устилают её тёплым покрывалом, чтобы зимой земле тепло было. А сквозь этот великолепный ковёр проглядывали красные ягодки земляники».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4187952"/>
          </a:xfrm>
        </p:spPr>
        <p:txBody>
          <a:bodyPr>
            <a:noAutofit/>
          </a:bodyPr>
          <a:lstStyle/>
          <a:p>
            <a:r>
              <a:rPr lang="ru-RU" dirty="0" smtClean="0"/>
              <a:t>загадки , сказки</a:t>
            </a:r>
          </a:p>
          <a:p>
            <a:r>
              <a:rPr lang="ru-RU" dirty="0" smtClean="0"/>
              <a:t>легенды </a:t>
            </a:r>
          </a:p>
          <a:p>
            <a:r>
              <a:rPr lang="ru-RU" dirty="0" smtClean="0"/>
              <a:t>экологические задачи</a:t>
            </a:r>
          </a:p>
          <a:p>
            <a:r>
              <a:rPr lang="ru-RU" dirty="0" smtClean="0"/>
              <a:t>интересные факты из жизни растений, животных </a:t>
            </a:r>
          </a:p>
          <a:p>
            <a:r>
              <a:rPr lang="ru-RU" dirty="0" smtClean="0"/>
              <a:t>сведения о рекордах в природе </a:t>
            </a:r>
          </a:p>
          <a:p>
            <a:r>
              <a:rPr lang="ru-RU" dirty="0" smtClean="0"/>
              <a:t>кроссворды </a:t>
            </a:r>
          </a:p>
          <a:p>
            <a:r>
              <a:rPr lang="ru-RU" dirty="0" smtClean="0"/>
              <a:t>карточки с заданиями </a:t>
            </a:r>
          </a:p>
          <a:p>
            <a:r>
              <a:rPr lang="ru-RU" dirty="0" smtClean="0"/>
              <a:t>тесты</a:t>
            </a:r>
          </a:p>
          <a:p>
            <a:r>
              <a:rPr lang="ru-RU" dirty="0" smtClean="0"/>
              <a:t>интересные вопросы по теме</a:t>
            </a:r>
          </a:p>
          <a:p>
            <a:r>
              <a:rPr lang="ru-RU" dirty="0" smtClean="0"/>
              <a:t>рисунки с ошибками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0466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Занимательный материал: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337</TotalTime>
  <Words>581</Words>
  <Application>Microsoft Office PowerPoint</Application>
  <PresentationFormat>Экран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Формирование познавательного интереса  и творческой деятельности младших школьников на уроках окружающего мира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</dc:title>
  <dc:creator>Техно</dc:creator>
  <cp:lastModifiedBy>kab18</cp:lastModifiedBy>
  <cp:revision>38</cp:revision>
  <dcterms:created xsi:type="dcterms:W3CDTF">2020-02-08T10:25:43Z</dcterms:created>
  <dcterms:modified xsi:type="dcterms:W3CDTF">2020-02-11T07:05:39Z</dcterms:modified>
</cp:coreProperties>
</file>